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1" r:id="rId5"/>
    <p:sldId id="260" r:id="rId6"/>
    <p:sldId id="262" r:id="rId7"/>
    <p:sldId id="264" r:id="rId8"/>
    <p:sldId id="263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4" r:id="rId18"/>
    <p:sldId id="275" r:id="rId19"/>
    <p:sldId id="273" r:id="rId20"/>
    <p:sldId id="277" r:id="rId21"/>
    <p:sldId id="278" r:id="rId22"/>
    <p:sldId id="276" r:id="rId23"/>
    <p:sldId id="27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41DD-FF18-4203-97C4-E6BE6FC9175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FAA54-F901-44FB-A8A1-14746ACAD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8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EE95D-911A-1D84-C3BA-B826CA028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2D24C9-8AA3-5F4B-29CB-B4AF5E4CE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D9F4F5-3E4D-0399-B9BD-22E2D1165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9B9A59-D0F1-0DB9-BB7C-9F1F35BA7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3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7EF5-3555-7782-C1AF-A6BB8DE3F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DB1BD7-73DE-6826-E1AF-4368DE237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BFC3E5-92B4-9EC3-4AF3-1CD111B52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F0EA18-65CA-C990-8CC8-19D5682F0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212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85C6F-D5C2-4665-8D7C-1B1C778BF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F46DC3-19E8-EC78-66F2-CF464F50F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DDA594-CB76-4AF6-A146-0CD1E015CF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E57EF-C0FE-029D-AB4F-7FF37A97D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952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42904-FE84-629B-DBBD-F15BED547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2799263-8E4C-10E7-B80C-2421EE6D8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42A7C5-C538-5D96-8A85-9BD858780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DF45D0-D6C2-BE24-AB9A-D794E5702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198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974B4-7E64-3AE4-491F-B5F6CE3B6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356367-D7BE-A369-4390-217364920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EAD25E-4D39-6124-9303-3A2DD6839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A5AC5E-300A-07B8-3C14-4EF35FDED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6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E61BE-071F-0C27-AFD3-93DB02C57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57C247-F4D7-7279-A654-26677F8D1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52788F-87C1-4508-82BC-BB551786F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11DD3D-83A2-4A79-5853-3211E2A9E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06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D7B3D-E101-4A59-52F2-D0D8D7D77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7A74D1-A5DE-9B0C-71D9-8FDE49245F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B301C2-6A70-5EAE-D3EF-59B1B518F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F3E24F-D762-BF58-F39F-99145ACCE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423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732B6-CC39-086A-34CA-8465A51BC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F37392-B2FD-B5BB-1E4F-1F2F1A0A4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9739D4-4E57-B1CE-3BA9-0E753ABB3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3E7DF4-65FB-5E3B-D8E6-9B941BE777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19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E2EAA-B5E4-6B8F-9F0F-D2ED129D8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426E2-A7DD-7DCB-F428-2E556BCB2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BA1CAC-CDD7-CCC3-4814-8B38043FC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BBE4A-15E1-7EF7-8378-99CBC363D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2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E3268-0FF6-F9D5-EF70-423A8050B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4AA251-7A2A-1880-750B-9C17EA4DF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AD192E-268B-2388-0F2C-338F8C1A9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7FDCB4-5961-79BF-6241-6A56EC0C2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4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5D28A-C06F-9459-F31B-2B1BB89A1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134F05-6E78-07B2-DBDF-52B7A0856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A22C9A-0D51-90A2-3495-4AC3CA3C6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DDD8D6-288F-4B8F-7EE5-09B29070F5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1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54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FDD8B-905B-1184-EC66-1CD7B4166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C5ACB2-CD52-3629-5ED5-6F639018B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B7B64F-0398-032B-7447-58169A99C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FDB48F-4A72-738F-966B-740FC71AB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845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33E91-8C07-6598-C5C7-ACC4DF20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633E8F-1C30-EE93-5BC6-BB75370DD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86F34C-40A6-7822-F241-4CD5C846A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62B39F-33D7-91BC-872E-58E89EB23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27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2E68B-4B77-432D-ABF7-6A9D45E0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247F56-D58F-D918-B00D-0F3ACA915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44CEF3-B2B4-E428-9AA5-715549254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88B523-1916-5497-5E98-0DC0E82BE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47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00A64-96BD-FD97-CC5A-1F4E8BC51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8A62D1-FB80-3FAD-1FF1-364594982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C69222-B78E-A3D9-CF89-DB0C1B634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2E8E63-26A4-240F-5DB8-BBB4AB952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8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83983-EAE1-6E01-324D-835FC6DFD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9237D0-980D-523C-1E66-25AD85FCA6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FF9BF7-F68F-2807-AA2B-47304249B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168990-2721-D27A-2E13-BC10448285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5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EC1ED-16F5-E858-6504-632704BAF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E6B656-1831-A48A-4C11-7E90DF3C9D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2D3835-D931-4345-CDDF-630AE65FA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AC4342-B3DD-1234-779D-CAE35EF25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96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EF6AA-1579-AD11-39EF-D4B674D5C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7D67FE-22D9-C8C8-8D3E-7AC60C486E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6C4CD8-BAD0-506F-4DEC-FFBF02442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67F01B-1F64-DCB1-626B-C369C7438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843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4F346-7131-A571-E973-4836AB22B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21CAC8-3CE8-41D1-ECC1-E8368F0DB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82E64-5D97-0DA6-E6A3-BEAEE9963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85D2F-A0FD-F74C-D198-457245855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773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3AF48-9E55-468A-0233-71E02D9E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899358-8468-21B2-929A-9099046BA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275900-0F05-A1EB-4CCA-484917A2A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6B8707-61BD-9F5D-C9C8-C445F8804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209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D8EE1-BD06-759A-5279-1FD04B995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AFDDC8-044F-7075-4C97-5063E090B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17687A-4464-6F7A-F950-4F72BF240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8FF18-1FBE-7B43-4070-5DF11C50A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006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1108-558A-82E0-7280-A224A2A7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28D5-C299-881D-705A-02480342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1C0-175E-D6CF-7421-49E7EDF1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3B9EC-62DA-A9D3-95D4-E26E7E17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B60DE-CC78-FF05-4EE3-F65C18A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11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229122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DINO: Emerging Properties in </a:t>
            </a:r>
            <a:b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Self-Supervised Vision Transformers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>
            <a:cxnSpLocks/>
          </p:cNvCxnSpPr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92415196-098E-7E45-42FA-D52236AECF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7D5FF07D-3FE3-3BCC-541D-FAD5E647A36C}"/>
              </a:ext>
            </a:extLst>
          </p:cNvPr>
          <p:cNvSpPr txBox="1">
            <a:spLocks/>
          </p:cNvSpPr>
          <p:nvPr/>
        </p:nvSpPr>
        <p:spPr>
          <a:xfrm>
            <a:off x="1524000" y="555799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ICCV(2021), 3060 citation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BB074F-370D-3B8C-38C1-39668B22E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14" y="3800079"/>
            <a:ext cx="7973131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8AB99-F9EE-FC85-BCAB-D5B121B2F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56C0754-44DE-19DE-B8B3-475A08633273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F86488D-7521-A15E-8417-D8B1AC59ECC0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Method: DINO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8895F1-64BB-C96B-6037-7F94CC51883B}"/>
              </a:ext>
            </a:extLst>
          </p:cNvPr>
          <p:cNvSpPr txBox="1"/>
          <p:nvPr/>
        </p:nvSpPr>
        <p:spPr>
          <a:xfrm>
            <a:off x="817880" y="1107440"/>
            <a:ext cx="10967720" cy="4186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Self-supervised learning without contrastive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Knowledge distillation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Motivation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NLP, transformer architecture has been successful because of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self-supervised learning (pretext task)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E.g., next sentence prediction and masked language model in BERT</a:t>
            </a:r>
          </a:p>
          <a:p>
            <a:pPr lvl="2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next token prediction in GPT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this paper, tried to apply effective self-supervised learning while focusing on 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ViT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71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B8FBE-B3C2-4A8C-205D-2E1B26D62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81B327F-8219-7DAF-65CB-2704AD968FDF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E9ED8A1-4165-CD82-EB63-84BC1BC1987C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Method: DINO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B9575-0F43-624F-CB00-F7EB1AED9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907"/>
          <a:stretch/>
        </p:blipFill>
        <p:spPr>
          <a:xfrm>
            <a:off x="136525" y="2809239"/>
            <a:ext cx="6016625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16C97D-B7E0-A2B4-7A93-867651441B5D}"/>
              </a:ext>
            </a:extLst>
          </p:cNvPr>
          <p:cNvSpPr txBox="1"/>
          <p:nvPr/>
        </p:nvSpPr>
        <p:spPr>
          <a:xfrm>
            <a:off x="817880" y="1107440"/>
            <a:ext cx="1096772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Self-supervised 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ViT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feature has explicit semantic segmentation of input image	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5D0DD2-0F6C-7842-11FB-CE7643277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2809239"/>
            <a:ext cx="58578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6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CFD34-CF2F-C685-2CC5-2AEE09FA7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DE39CB0-B9B0-D575-1736-F53CEB0D4D1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43953E6-EF7B-2CE6-2C83-118FFCE316EE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Method: DINO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E2D12-A113-96DF-AF58-57829BA597C1}"/>
              </a:ext>
            </a:extLst>
          </p:cNvPr>
          <p:cNvSpPr txBox="1"/>
          <p:nvPr/>
        </p:nvSpPr>
        <p:spPr>
          <a:xfrm>
            <a:off x="817880" y="1107440"/>
            <a:ext cx="1096772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Training process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 augmentation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Knowledge distillation</a:t>
            </a:r>
          </a:p>
        </p:txBody>
      </p:sp>
      <p:pic>
        <p:nvPicPr>
          <p:cNvPr id="5122" name="Picture 2" descr="딥러닝 용어 정리, Knowledge distillation 설명과 이해">
            <a:extLst>
              <a:ext uri="{FF2B5EF4-FFF2-40B4-BE49-F238E27FC236}">
                <a16:creationId xmlns:a16="http://schemas.microsoft.com/office/drawing/2014/main" id="{5129A648-CA26-E665-6485-3CC93D29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" y="3347085"/>
            <a:ext cx="658177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hy should we use Temperature in softmax? | by Majid Ghafouri | Medium">
            <a:extLst>
              <a:ext uri="{FF2B5EF4-FFF2-40B4-BE49-F238E27FC236}">
                <a16:creationId xmlns:a16="http://schemas.microsoft.com/office/drawing/2014/main" id="{42A864FD-1A3B-A0D8-EF64-B22EAFC2E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470" y="1684377"/>
            <a:ext cx="36766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리서치 및 논문 리뷰] Semi-supervised learning for Text classification">
            <a:extLst>
              <a:ext uri="{FF2B5EF4-FFF2-40B4-BE49-F238E27FC236}">
                <a16:creationId xmlns:a16="http://schemas.microsoft.com/office/drawing/2014/main" id="{5294DF03-4232-7C56-589C-53DB7F651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10" y="3657637"/>
            <a:ext cx="5008553" cy="23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55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F174C-857E-3CB5-42DD-36C1E405A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9B1F2F8-E8E5-6443-6324-625E145D395D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8563861-3383-E90A-96E0-90F7BDB6F58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Method: DINO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80E93-29AB-2DE0-2DAA-5146796C82BE}"/>
                  </a:ext>
                </a:extLst>
              </p:cNvPr>
              <p:cNvSpPr txBox="1"/>
              <p:nvPr/>
            </p:nvSpPr>
            <p:spPr>
              <a:xfrm>
                <a:off x="817880" y="1107440"/>
                <a:ext cx="10967720" cy="14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 augmentation: multi crop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Global view: two images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50%↑)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Local view: few images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50%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↓</m:t>
                        </m:r>
                      </m:e>
                    </m:d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Local-to-global correspondence: less info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info of global view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80E93-29AB-2DE0-2DAA-5146796C8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07440"/>
                <a:ext cx="10967720" cy="1416350"/>
              </a:xfrm>
              <a:prstGeom prst="rect">
                <a:avLst/>
              </a:prstGeom>
              <a:blipFill>
                <a:blip r:embed="rId3"/>
                <a:stretch>
                  <a:fillRect l="-500" b="-6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C136D71-56C2-83F4-D748-CB0833362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15" y="2749867"/>
            <a:ext cx="3981450" cy="3857625"/>
          </a:xfrm>
          <a:prstGeom prst="rect">
            <a:avLst/>
          </a:prstGeom>
        </p:spPr>
      </p:pic>
      <p:pic>
        <p:nvPicPr>
          <p:cNvPr id="3074" name="Picture 2" descr="Amazing dino discoveries">
            <a:extLst>
              <a:ext uri="{FF2B5EF4-FFF2-40B4-BE49-F238E27FC236}">
                <a16:creationId xmlns:a16="http://schemas.microsoft.com/office/drawing/2014/main" id="{C740FE5E-2554-BA15-6440-53DAEE2AC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15" y="2749867"/>
            <a:ext cx="2869816" cy="383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mazing dino discoveries">
            <a:extLst>
              <a:ext uri="{FF2B5EF4-FFF2-40B4-BE49-F238E27FC236}">
                <a16:creationId xmlns:a16="http://schemas.microsoft.com/office/drawing/2014/main" id="{00B6ABF1-F70A-3807-7F7A-282711D1F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68" b="34557"/>
          <a:stretch/>
        </p:blipFill>
        <p:spPr bwMode="auto">
          <a:xfrm>
            <a:off x="4734559" y="2749866"/>
            <a:ext cx="1975493" cy="23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mazing dino discoveries">
            <a:extLst>
              <a:ext uri="{FF2B5EF4-FFF2-40B4-BE49-F238E27FC236}">
                <a16:creationId xmlns:a16="http://schemas.microsoft.com/office/drawing/2014/main" id="{6D759CDF-C04F-54A3-35C5-28197C1E5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22" r="58239"/>
          <a:stretch/>
        </p:blipFill>
        <p:spPr bwMode="auto">
          <a:xfrm>
            <a:off x="5019197" y="5514237"/>
            <a:ext cx="1340485" cy="9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0B15CEC-CE12-81BC-F377-2C19876DCF58}"/>
              </a:ext>
            </a:extLst>
          </p:cNvPr>
          <p:cNvCxnSpPr>
            <a:stCxn id="2" idx="3"/>
          </p:cNvCxnSpPr>
          <p:nvPr/>
        </p:nvCxnSpPr>
        <p:spPr>
          <a:xfrm>
            <a:off x="6710052" y="3925093"/>
            <a:ext cx="2129148" cy="172386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AC178B6-C631-B60A-A2FE-F3E992FB957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359682" y="5788060"/>
            <a:ext cx="2479518" cy="20352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53FEBB3-2FD6-69DA-7D86-68C3A6FE7B0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710052" y="3925093"/>
            <a:ext cx="4222108" cy="157023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961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1A330-6E71-A949-36C8-CAE625E77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FDC3E28-DCD0-25C2-140E-8247457A5B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A5FD81B-B673-727C-0A4D-B6E6FCCEF527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Method: DINO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3E0DF0-6CBC-DB99-37F6-807B182B1546}"/>
                  </a:ext>
                </a:extLst>
              </p:cNvPr>
              <p:cNvSpPr txBox="1"/>
              <p:nvPr/>
            </p:nvSpPr>
            <p:spPr>
              <a:xfrm>
                <a:off x="817880" y="1107440"/>
                <a:ext cx="10967720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Self-distillation: learn teacher’s knowledge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Momentum update: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0.996≤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𝜆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≤ 1</m:t>
                    </m:r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73E0DF0-6CBC-DB99-37F6-807B182B1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07440"/>
                <a:ext cx="10967720" cy="954685"/>
              </a:xfrm>
              <a:prstGeom prst="rect">
                <a:avLst/>
              </a:prstGeom>
              <a:blipFill>
                <a:blip r:embed="rId3"/>
                <a:stretch>
                  <a:fillRect l="-500" b="-10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ABE0AD2-E505-8A12-A2C2-1D44E9F16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15" y="2749867"/>
            <a:ext cx="3981450" cy="3857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1D3E2F-A141-956D-42B2-6C6EFF484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740" y="1627542"/>
            <a:ext cx="2896553" cy="4523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CDE457-8040-91EA-1287-90A9EC8CD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873" y="3259810"/>
            <a:ext cx="5409186" cy="2353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8E3A97-8620-C451-FB5B-7F82F5B485D4}"/>
              </a:ext>
            </a:extLst>
          </p:cNvPr>
          <p:cNvSpPr txBox="1"/>
          <p:nvPr/>
        </p:nvSpPr>
        <p:spPr>
          <a:xfrm>
            <a:off x="2073593" y="5406685"/>
            <a:ext cx="6135687" cy="41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Top-1 accuracy on ImageNet with k-NN classifier</a:t>
            </a:r>
          </a:p>
        </p:txBody>
      </p:sp>
    </p:spTree>
    <p:extLst>
      <p:ext uri="{BB962C8B-B14F-4D97-AF65-F5344CB8AC3E}">
        <p14:creationId xmlns:p14="http://schemas.microsoft.com/office/powerpoint/2010/main" val="2956347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00BA-6163-23FE-EDB4-7046E1E86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EA7E7DF-561C-69AB-FE5A-DA477923522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1A87B4A-33FF-415D-29C9-AE4A01483683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Method: DINO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F59540-BF93-FAF2-9524-17C81CAA4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20" y="1214387"/>
            <a:ext cx="9682480" cy="545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8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DF7FD-95EE-684D-A9B7-5FC566F13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D4FDE90-1CC0-939C-20CC-9D3A9CB35916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0BF96A8-36B7-2416-E634-B4FE2C91CEE5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Method: DINO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FFF2ED-42C8-D2F6-5EB4-A71ED8CA3D27}"/>
              </a:ext>
            </a:extLst>
          </p:cNvPr>
          <p:cNvSpPr txBox="1"/>
          <p:nvPr/>
        </p:nvSpPr>
        <p:spPr>
          <a:xfrm>
            <a:off x="817880" y="1107440"/>
            <a:ext cx="1096772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Centering &amp; sharpening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Prevents collapse (dominate collapse, uniform collapse)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Collapse: Same output regardless of input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02F33-FE2B-8043-C52C-4960DE32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715" y="2749867"/>
            <a:ext cx="3981450" cy="3857625"/>
          </a:xfrm>
          <a:prstGeom prst="rect">
            <a:avLst/>
          </a:prstGeom>
        </p:spPr>
      </p:pic>
      <p:pic>
        <p:nvPicPr>
          <p:cNvPr id="2" name="Picture 2" descr="코드로 이해하는 딥러닝 9] - Softmax Regression(multiple classification)">
            <a:extLst>
              <a:ext uri="{FF2B5EF4-FFF2-40B4-BE49-F238E27FC236}">
                <a16:creationId xmlns:a16="http://schemas.microsoft.com/office/drawing/2014/main" id="{65363C13-6146-96C0-1DFF-B7295BC8C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51" y="3507796"/>
            <a:ext cx="4125409" cy="212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881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66F69-B242-9D24-0D4A-378015A9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7A2E76-C0AD-C069-6035-2D42514C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221" y="2579460"/>
            <a:ext cx="4966494" cy="13881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C4DF2B0-25F4-30E1-B855-53F1B9880C7C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F94B70B-A5A9-BC8E-BE53-A9AD2B9276E8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Method: DINO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F7F783-2C81-39C7-5B1E-9E6EA8027AB8}"/>
                  </a:ext>
                </a:extLst>
              </p:cNvPr>
              <p:cNvSpPr txBox="1"/>
              <p:nvPr/>
            </p:nvSpPr>
            <p:spPr>
              <a:xfrm>
                <a:off x="817880" y="1107440"/>
                <a:ext cx="10967720" cy="1880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Centering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Prevents one node from dominating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Make output distribution into uniform distribution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𝐵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: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batch size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F7F783-2C81-39C7-5B1E-9E6EA8027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07440"/>
                <a:ext cx="10967720" cy="1880130"/>
              </a:xfrm>
              <a:prstGeom prst="rect">
                <a:avLst/>
              </a:prstGeom>
              <a:blipFill>
                <a:blip r:embed="rId4"/>
                <a:stretch>
                  <a:fillRect l="-500" b="-4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A8B61D4-6F5F-356E-0628-0C3A38F24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6715" y="2749867"/>
            <a:ext cx="3981450" cy="3857625"/>
          </a:xfrm>
          <a:prstGeom prst="rect">
            <a:avLst/>
          </a:prstGeom>
        </p:spPr>
      </p:pic>
      <p:pic>
        <p:nvPicPr>
          <p:cNvPr id="6" name="Picture 2" descr="코드로 이해하는 딥러닝 9] - Softmax Regression(multiple classification)">
            <a:extLst>
              <a:ext uri="{FF2B5EF4-FFF2-40B4-BE49-F238E27FC236}">
                <a16:creationId xmlns:a16="http://schemas.microsoft.com/office/drawing/2014/main" id="{DD16A832-61A3-69A1-1A06-F048D0A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111" y="1272596"/>
            <a:ext cx="2987489" cy="153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00C8DAA-45DE-32AD-E16E-0FE83469FE7F}"/>
              </a:ext>
            </a:extLst>
          </p:cNvPr>
          <p:cNvSpPr/>
          <p:nvPr/>
        </p:nvSpPr>
        <p:spPr>
          <a:xfrm>
            <a:off x="3423761" y="4659815"/>
            <a:ext cx="447040" cy="43486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0B12537-DADE-392F-8021-D90F43178DBE}"/>
              </a:ext>
            </a:extLst>
          </p:cNvPr>
          <p:cNvSpPr/>
          <p:nvPr/>
        </p:nvSpPr>
        <p:spPr>
          <a:xfrm>
            <a:off x="3423761" y="5228775"/>
            <a:ext cx="447040" cy="43486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2582E0A-EECF-692A-D4C8-315F9A82AE87}"/>
              </a:ext>
            </a:extLst>
          </p:cNvPr>
          <p:cNvSpPr/>
          <p:nvPr/>
        </p:nvSpPr>
        <p:spPr>
          <a:xfrm>
            <a:off x="3423761" y="5797735"/>
            <a:ext cx="447040" cy="43486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ABD2C966-F036-833E-B3B5-E42CE6C6BF11}"/>
              </a:ext>
            </a:extLst>
          </p:cNvPr>
          <p:cNvSpPr/>
          <p:nvPr/>
        </p:nvSpPr>
        <p:spPr>
          <a:xfrm>
            <a:off x="1689417" y="4398473"/>
            <a:ext cx="1249680" cy="690880"/>
          </a:xfrm>
          <a:custGeom>
            <a:avLst/>
            <a:gdLst>
              <a:gd name="connsiteX0" fmla="*/ 0 w 1249680"/>
              <a:gd name="connsiteY0" fmla="*/ 690880 h 690880"/>
              <a:gd name="connsiteX1" fmla="*/ 60960 w 1249680"/>
              <a:gd name="connsiteY1" fmla="*/ 670560 h 690880"/>
              <a:gd name="connsiteX2" fmla="*/ 132080 w 1249680"/>
              <a:gd name="connsiteY2" fmla="*/ 538480 h 690880"/>
              <a:gd name="connsiteX3" fmla="*/ 162560 w 1249680"/>
              <a:gd name="connsiteY3" fmla="*/ 467360 h 690880"/>
              <a:gd name="connsiteX4" fmla="*/ 223520 w 1249680"/>
              <a:gd name="connsiteY4" fmla="*/ 30480 h 690880"/>
              <a:gd name="connsiteX5" fmla="*/ 284480 w 1249680"/>
              <a:gd name="connsiteY5" fmla="*/ 0 h 690880"/>
              <a:gd name="connsiteX6" fmla="*/ 386080 w 1249680"/>
              <a:gd name="connsiteY6" fmla="*/ 10160 h 690880"/>
              <a:gd name="connsiteX7" fmla="*/ 467360 w 1249680"/>
              <a:gd name="connsiteY7" fmla="*/ 142240 h 690880"/>
              <a:gd name="connsiteX8" fmla="*/ 497840 w 1249680"/>
              <a:gd name="connsiteY8" fmla="*/ 325120 h 690880"/>
              <a:gd name="connsiteX9" fmla="*/ 528320 w 1249680"/>
              <a:gd name="connsiteY9" fmla="*/ 508000 h 690880"/>
              <a:gd name="connsiteX10" fmla="*/ 629920 w 1249680"/>
              <a:gd name="connsiteY10" fmla="*/ 568960 h 690880"/>
              <a:gd name="connsiteX11" fmla="*/ 660400 w 1249680"/>
              <a:gd name="connsiteY11" fmla="*/ 589280 h 690880"/>
              <a:gd name="connsiteX12" fmla="*/ 772160 w 1249680"/>
              <a:gd name="connsiteY12" fmla="*/ 619760 h 690880"/>
              <a:gd name="connsiteX13" fmla="*/ 1036320 w 1249680"/>
              <a:gd name="connsiteY13" fmla="*/ 629920 h 690880"/>
              <a:gd name="connsiteX14" fmla="*/ 1066800 w 1249680"/>
              <a:gd name="connsiteY14" fmla="*/ 640080 h 690880"/>
              <a:gd name="connsiteX15" fmla="*/ 1249680 w 1249680"/>
              <a:gd name="connsiteY15" fmla="*/ 65024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49680" h="690880">
                <a:moveTo>
                  <a:pt x="0" y="690880"/>
                </a:moveTo>
                <a:cubicBezTo>
                  <a:pt x="20320" y="684107"/>
                  <a:pt x="43638" y="683158"/>
                  <a:pt x="60960" y="670560"/>
                </a:cubicBezTo>
                <a:cubicBezTo>
                  <a:pt x="122353" y="625910"/>
                  <a:pt x="109332" y="602175"/>
                  <a:pt x="132080" y="538480"/>
                </a:cubicBezTo>
                <a:cubicBezTo>
                  <a:pt x="140755" y="514191"/>
                  <a:pt x="152400" y="491067"/>
                  <a:pt x="162560" y="467360"/>
                </a:cubicBezTo>
                <a:cubicBezTo>
                  <a:pt x="167053" y="410448"/>
                  <a:pt x="130835" y="138613"/>
                  <a:pt x="223520" y="30480"/>
                </a:cubicBezTo>
                <a:cubicBezTo>
                  <a:pt x="239276" y="12098"/>
                  <a:pt x="263145" y="7112"/>
                  <a:pt x="284480" y="0"/>
                </a:cubicBezTo>
                <a:lnTo>
                  <a:pt x="386080" y="10160"/>
                </a:lnTo>
                <a:cubicBezTo>
                  <a:pt x="411302" y="25924"/>
                  <a:pt x="448907" y="105333"/>
                  <a:pt x="467360" y="142240"/>
                </a:cubicBezTo>
                <a:cubicBezTo>
                  <a:pt x="516495" y="412482"/>
                  <a:pt x="466810" y="131185"/>
                  <a:pt x="497840" y="325120"/>
                </a:cubicBezTo>
                <a:cubicBezTo>
                  <a:pt x="507604" y="386145"/>
                  <a:pt x="475326" y="476204"/>
                  <a:pt x="528320" y="508000"/>
                </a:cubicBezTo>
                <a:cubicBezTo>
                  <a:pt x="562187" y="528320"/>
                  <a:pt x="597058" y="547052"/>
                  <a:pt x="629920" y="568960"/>
                </a:cubicBezTo>
                <a:cubicBezTo>
                  <a:pt x="640080" y="575733"/>
                  <a:pt x="649242" y="584321"/>
                  <a:pt x="660400" y="589280"/>
                </a:cubicBezTo>
                <a:cubicBezTo>
                  <a:pt x="683364" y="599486"/>
                  <a:pt x="744198" y="617956"/>
                  <a:pt x="772160" y="619760"/>
                </a:cubicBezTo>
                <a:cubicBezTo>
                  <a:pt x="860096" y="625433"/>
                  <a:pt x="948267" y="626533"/>
                  <a:pt x="1036320" y="629920"/>
                </a:cubicBezTo>
                <a:cubicBezTo>
                  <a:pt x="1046480" y="633307"/>
                  <a:pt x="1056198" y="638565"/>
                  <a:pt x="1066800" y="640080"/>
                </a:cubicBezTo>
                <a:cubicBezTo>
                  <a:pt x="1152944" y="652386"/>
                  <a:pt x="1172350" y="650240"/>
                  <a:pt x="1249680" y="65024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47DEF2FC-B519-402A-1267-778B138A71AE}"/>
              </a:ext>
            </a:extLst>
          </p:cNvPr>
          <p:cNvSpPr/>
          <p:nvPr/>
        </p:nvSpPr>
        <p:spPr>
          <a:xfrm>
            <a:off x="1679257" y="5109675"/>
            <a:ext cx="1442720" cy="518160"/>
          </a:xfrm>
          <a:custGeom>
            <a:avLst/>
            <a:gdLst>
              <a:gd name="connsiteX0" fmla="*/ 0 w 1442720"/>
              <a:gd name="connsiteY0" fmla="*/ 518160 h 518160"/>
              <a:gd name="connsiteX1" fmla="*/ 193040 w 1442720"/>
              <a:gd name="connsiteY1" fmla="*/ 508000 h 518160"/>
              <a:gd name="connsiteX2" fmla="*/ 274320 w 1442720"/>
              <a:gd name="connsiteY2" fmla="*/ 457200 h 518160"/>
              <a:gd name="connsiteX3" fmla="*/ 457200 w 1442720"/>
              <a:gd name="connsiteY3" fmla="*/ 365760 h 518160"/>
              <a:gd name="connsiteX4" fmla="*/ 518160 w 1442720"/>
              <a:gd name="connsiteY4" fmla="*/ 294640 h 518160"/>
              <a:gd name="connsiteX5" fmla="*/ 558800 w 1442720"/>
              <a:gd name="connsiteY5" fmla="*/ 254000 h 518160"/>
              <a:gd name="connsiteX6" fmla="*/ 568960 w 1442720"/>
              <a:gd name="connsiteY6" fmla="*/ 213360 h 518160"/>
              <a:gd name="connsiteX7" fmla="*/ 629920 w 1442720"/>
              <a:gd name="connsiteY7" fmla="*/ 111760 h 518160"/>
              <a:gd name="connsiteX8" fmla="*/ 650240 w 1442720"/>
              <a:gd name="connsiteY8" fmla="*/ 60960 h 518160"/>
              <a:gd name="connsiteX9" fmla="*/ 701040 w 1442720"/>
              <a:gd name="connsiteY9" fmla="*/ 20320 h 518160"/>
              <a:gd name="connsiteX10" fmla="*/ 792480 w 1442720"/>
              <a:gd name="connsiteY10" fmla="*/ 0 h 518160"/>
              <a:gd name="connsiteX11" fmla="*/ 883920 w 1442720"/>
              <a:gd name="connsiteY11" fmla="*/ 20320 h 518160"/>
              <a:gd name="connsiteX12" fmla="*/ 914400 w 1442720"/>
              <a:gd name="connsiteY12" fmla="*/ 81280 h 518160"/>
              <a:gd name="connsiteX13" fmla="*/ 934720 w 1442720"/>
              <a:gd name="connsiteY13" fmla="*/ 335280 h 518160"/>
              <a:gd name="connsiteX14" fmla="*/ 1005840 w 1442720"/>
              <a:gd name="connsiteY14" fmla="*/ 406400 h 518160"/>
              <a:gd name="connsiteX15" fmla="*/ 1442720 w 1442720"/>
              <a:gd name="connsiteY15" fmla="*/ 43688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42720" h="518160">
                <a:moveTo>
                  <a:pt x="0" y="518160"/>
                </a:moveTo>
                <a:cubicBezTo>
                  <a:pt x="64347" y="514773"/>
                  <a:pt x="130139" y="521978"/>
                  <a:pt x="193040" y="508000"/>
                </a:cubicBezTo>
                <a:cubicBezTo>
                  <a:pt x="224229" y="501069"/>
                  <a:pt x="246018" y="472025"/>
                  <a:pt x="274320" y="457200"/>
                </a:cubicBezTo>
                <a:cubicBezTo>
                  <a:pt x="315200" y="435787"/>
                  <a:pt x="409264" y="401712"/>
                  <a:pt x="457200" y="365760"/>
                </a:cubicBezTo>
                <a:cubicBezTo>
                  <a:pt x="488724" y="342117"/>
                  <a:pt x="491940" y="324606"/>
                  <a:pt x="518160" y="294640"/>
                </a:cubicBezTo>
                <a:cubicBezTo>
                  <a:pt x="530776" y="280222"/>
                  <a:pt x="545253" y="267547"/>
                  <a:pt x="558800" y="254000"/>
                </a:cubicBezTo>
                <a:cubicBezTo>
                  <a:pt x="562187" y="240453"/>
                  <a:pt x="562715" y="225849"/>
                  <a:pt x="568960" y="213360"/>
                </a:cubicBezTo>
                <a:cubicBezTo>
                  <a:pt x="586623" y="178035"/>
                  <a:pt x="615252" y="148430"/>
                  <a:pt x="629920" y="111760"/>
                </a:cubicBezTo>
                <a:cubicBezTo>
                  <a:pt x="636693" y="94827"/>
                  <a:pt x="639043" y="75356"/>
                  <a:pt x="650240" y="60960"/>
                </a:cubicBezTo>
                <a:cubicBezTo>
                  <a:pt x="663553" y="43843"/>
                  <a:pt x="681108" y="28862"/>
                  <a:pt x="701040" y="20320"/>
                </a:cubicBezTo>
                <a:cubicBezTo>
                  <a:pt x="729739" y="8020"/>
                  <a:pt x="762000" y="6773"/>
                  <a:pt x="792480" y="0"/>
                </a:cubicBezTo>
                <a:cubicBezTo>
                  <a:pt x="822960" y="6773"/>
                  <a:pt x="857940" y="3000"/>
                  <a:pt x="883920" y="20320"/>
                </a:cubicBezTo>
                <a:cubicBezTo>
                  <a:pt x="902823" y="32922"/>
                  <a:pt x="908546" y="59329"/>
                  <a:pt x="914400" y="81280"/>
                </a:cubicBezTo>
                <a:cubicBezTo>
                  <a:pt x="925196" y="121765"/>
                  <a:pt x="932135" y="327849"/>
                  <a:pt x="934720" y="335280"/>
                </a:cubicBezTo>
                <a:cubicBezTo>
                  <a:pt x="945734" y="366945"/>
                  <a:pt x="973058" y="399375"/>
                  <a:pt x="1005840" y="406400"/>
                </a:cubicBezTo>
                <a:cubicBezTo>
                  <a:pt x="1244113" y="457459"/>
                  <a:pt x="1099590" y="436880"/>
                  <a:pt x="1442720" y="43688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16B1D854-3908-09AA-A399-27E6410CB661}"/>
              </a:ext>
            </a:extLst>
          </p:cNvPr>
          <p:cNvSpPr/>
          <p:nvPr/>
        </p:nvSpPr>
        <p:spPr>
          <a:xfrm>
            <a:off x="1709737" y="5790395"/>
            <a:ext cx="1432560" cy="538480"/>
          </a:xfrm>
          <a:custGeom>
            <a:avLst/>
            <a:gdLst>
              <a:gd name="connsiteX0" fmla="*/ 0 w 1432560"/>
              <a:gd name="connsiteY0" fmla="*/ 487680 h 538480"/>
              <a:gd name="connsiteX1" fmla="*/ 60960 w 1432560"/>
              <a:gd name="connsiteY1" fmla="*/ 508000 h 538480"/>
              <a:gd name="connsiteX2" fmla="*/ 254000 w 1432560"/>
              <a:gd name="connsiteY2" fmla="*/ 538480 h 538480"/>
              <a:gd name="connsiteX3" fmla="*/ 548640 w 1432560"/>
              <a:gd name="connsiteY3" fmla="*/ 508000 h 538480"/>
              <a:gd name="connsiteX4" fmla="*/ 701040 w 1432560"/>
              <a:gd name="connsiteY4" fmla="*/ 436880 h 538480"/>
              <a:gd name="connsiteX5" fmla="*/ 772160 w 1432560"/>
              <a:gd name="connsiteY5" fmla="*/ 426720 h 538480"/>
              <a:gd name="connsiteX6" fmla="*/ 843280 w 1432560"/>
              <a:gd name="connsiteY6" fmla="*/ 294640 h 538480"/>
              <a:gd name="connsiteX7" fmla="*/ 853440 w 1432560"/>
              <a:gd name="connsiteY7" fmla="*/ 254000 h 538480"/>
              <a:gd name="connsiteX8" fmla="*/ 873760 w 1432560"/>
              <a:gd name="connsiteY8" fmla="*/ 193040 h 538480"/>
              <a:gd name="connsiteX9" fmla="*/ 883920 w 1432560"/>
              <a:gd name="connsiteY9" fmla="*/ 152400 h 538480"/>
              <a:gd name="connsiteX10" fmla="*/ 924560 w 1432560"/>
              <a:gd name="connsiteY10" fmla="*/ 91440 h 538480"/>
              <a:gd name="connsiteX11" fmla="*/ 955040 w 1432560"/>
              <a:gd name="connsiteY11" fmla="*/ 40640 h 538480"/>
              <a:gd name="connsiteX12" fmla="*/ 1076960 w 1432560"/>
              <a:gd name="connsiteY12" fmla="*/ 0 h 538480"/>
              <a:gd name="connsiteX13" fmla="*/ 1148080 w 1432560"/>
              <a:gd name="connsiteY13" fmla="*/ 40640 h 538480"/>
              <a:gd name="connsiteX14" fmla="*/ 1209040 w 1432560"/>
              <a:gd name="connsiteY14" fmla="*/ 233680 h 538480"/>
              <a:gd name="connsiteX15" fmla="*/ 1219200 w 1432560"/>
              <a:gd name="connsiteY15" fmla="*/ 396240 h 538480"/>
              <a:gd name="connsiteX16" fmla="*/ 1229360 w 1432560"/>
              <a:gd name="connsiteY16" fmla="*/ 426720 h 538480"/>
              <a:gd name="connsiteX17" fmla="*/ 1259840 w 1432560"/>
              <a:gd name="connsiteY17" fmla="*/ 467360 h 538480"/>
              <a:gd name="connsiteX18" fmla="*/ 1310640 w 1432560"/>
              <a:gd name="connsiteY18" fmla="*/ 497840 h 538480"/>
              <a:gd name="connsiteX19" fmla="*/ 1351280 w 1432560"/>
              <a:gd name="connsiteY19" fmla="*/ 518160 h 538480"/>
              <a:gd name="connsiteX20" fmla="*/ 1432560 w 1432560"/>
              <a:gd name="connsiteY20" fmla="*/ 518160 h 53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2560" h="538480">
                <a:moveTo>
                  <a:pt x="0" y="487680"/>
                </a:moveTo>
                <a:cubicBezTo>
                  <a:pt x="20320" y="494453"/>
                  <a:pt x="39957" y="503799"/>
                  <a:pt x="60960" y="508000"/>
                </a:cubicBezTo>
                <a:cubicBezTo>
                  <a:pt x="124839" y="520776"/>
                  <a:pt x="254000" y="538480"/>
                  <a:pt x="254000" y="538480"/>
                </a:cubicBezTo>
                <a:cubicBezTo>
                  <a:pt x="385771" y="531545"/>
                  <a:pt x="435182" y="538256"/>
                  <a:pt x="548640" y="508000"/>
                </a:cubicBezTo>
                <a:cubicBezTo>
                  <a:pt x="598563" y="494687"/>
                  <a:pt x="657937" y="452093"/>
                  <a:pt x="701040" y="436880"/>
                </a:cubicBezTo>
                <a:cubicBezTo>
                  <a:pt x="723622" y="428910"/>
                  <a:pt x="748453" y="430107"/>
                  <a:pt x="772160" y="426720"/>
                </a:cubicBezTo>
                <a:cubicBezTo>
                  <a:pt x="815987" y="368284"/>
                  <a:pt x="808892" y="384048"/>
                  <a:pt x="843280" y="294640"/>
                </a:cubicBezTo>
                <a:cubicBezTo>
                  <a:pt x="848293" y="281607"/>
                  <a:pt x="849428" y="267375"/>
                  <a:pt x="853440" y="254000"/>
                </a:cubicBezTo>
                <a:cubicBezTo>
                  <a:pt x="859595" y="233484"/>
                  <a:pt x="867605" y="213556"/>
                  <a:pt x="873760" y="193040"/>
                </a:cubicBezTo>
                <a:cubicBezTo>
                  <a:pt x="877772" y="179665"/>
                  <a:pt x="877675" y="164889"/>
                  <a:pt x="883920" y="152400"/>
                </a:cubicBezTo>
                <a:cubicBezTo>
                  <a:pt x="894842" y="130557"/>
                  <a:pt x="911449" y="112044"/>
                  <a:pt x="924560" y="91440"/>
                </a:cubicBezTo>
                <a:cubicBezTo>
                  <a:pt x="935162" y="74780"/>
                  <a:pt x="940281" y="53760"/>
                  <a:pt x="955040" y="40640"/>
                </a:cubicBezTo>
                <a:cubicBezTo>
                  <a:pt x="991679" y="8072"/>
                  <a:pt x="1032351" y="7435"/>
                  <a:pt x="1076960" y="0"/>
                </a:cubicBezTo>
                <a:cubicBezTo>
                  <a:pt x="1100667" y="13547"/>
                  <a:pt x="1131933" y="18622"/>
                  <a:pt x="1148080" y="40640"/>
                </a:cubicBezTo>
                <a:cubicBezTo>
                  <a:pt x="1171874" y="73086"/>
                  <a:pt x="1197698" y="188312"/>
                  <a:pt x="1209040" y="233680"/>
                </a:cubicBezTo>
                <a:cubicBezTo>
                  <a:pt x="1212427" y="287867"/>
                  <a:pt x="1213516" y="342246"/>
                  <a:pt x="1219200" y="396240"/>
                </a:cubicBezTo>
                <a:cubicBezTo>
                  <a:pt x="1220321" y="406891"/>
                  <a:pt x="1224047" y="417421"/>
                  <a:pt x="1229360" y="426720"/>
                </a:cubicBezTo>
                <a:cubicBezTo>
                  <a:pt x="1237761" y="441422"/>
                  <a:pt x="1247096" y="456209"/>
                  <a:pt x="1259840" y="467360"/>
                </a:cubicBezTo>
                <a:cubicBezTo>
                  <a:pt x="1274702" y="480364"/>
                  <a:pt x="1293378" y="488250"/>
                  <a:pt x="1310640" y="497840"/>
                </a:cubicBezTo>
                <a:cubicBezTo>
                  <a:pt x="1323880" y="505195"/>
                  <a:pt x="1336340" y="515670"/>
                  <a:pt x="1351280" y="518160"/>
                </a:cubicBezTo>
                <a:cubicBezTo>
                  <a:pt x="1378005" y="522614"/>
                  <a:pt x="1405467" y="518160"/>
                  <a:pt x="1432560" y="51816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2684FC-6BFE-7D9E-0953-7A52680C4104}"/>
                  </a:ext>
                </a:extLst>
              </p:cNvPr>
              <p:cNvSpPr txBox="1"/>
              <p:nvPr/>
            </p:nvSpPr>
            <p:spPr>
              <a:xfrm>
                <a:off x="-617855" y="5163812"/>
                <a:ext cx="261175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𝜇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=0</m:t>
                      </m:r>
                    </m:oMath>
                  </m:oMathPara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2684FC-6BFE-7D9E-0953-7A52680C4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7855" y="5163812"/>
                <a:ext cx="261175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FF11A8-1500-9409-669B-58408A4B7512}"/>
                  </a:ext>
                </a:extLst>
              </p:cNvPr>
              <p:cNvSpPr txBox="1"/>
              <p:nvPr/>
            </p:nvSpPr>
            <p:spPr>
              <a:xfrm>
                <a:off x="-487998" y="4509226"/>
                <a:ext cx="261175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𝜇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=−100</m:t>
                      </m:r>
                    </m:oMath>
                  </m:oMathPara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FF11A8-1500-9409-669B-58408A4B7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998" y="4509226"/>
                <a:ext cx="2611755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D1D5A-56A4-0DD4-E85A-673E19043B36}"/>
                  </a:ext>
                </a:extLst>
              </p:cNvPr>
              <p:cNvSpPr txBox="1"/>
              <p:nvPr/>
            </p:nvSpPr>
            <p:spPr>
              <a:xfrm>
                <a:off x="-487998" y="5812583"/>
                <a:ext cx="261175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𝜇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=100</m:t>
                      </m:r>
                    </m:oMath>
                  </m:oMathPara>
                </a14:m>
                <a:endParaRPr lang="en-US" altLang="ko-KR" sz="2000" b="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1D1D5A-56A4-0DD4-E85A-673E19043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998" y="5812583"/>
                <a:ext cx="261175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9AFC453A-F692-2584-3CFA-82B84329037C}"/>
              </a:ext>
            </a:extLst>
          </p:cNvPr>
          <p:cNvSpPr/>
          <p:nvPr/>
        </p:nvSpPr>
        <p:spPr>
          <a:xfrm>
            <a:off x="4196556" y="5186324"/>
            <a:ext cx="863599" cy="5588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0228EE5-3376-8835-9147-222117125CEB}"/>
              </a:ext>
            </a:extLst>
          </p:cNvPr>
          <p:cNvSpPr/>
          <p:nvPr/>
        </p:nvSpPr>
        <p:spPr>
          <a:xfrm>
            <a:off x="6738937" y="4679330"/>
            <a:ext cx="447040" cy="43486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46C1784-9E13-F5F2-4D22-57E4FF7D4247}"/>
              </a:ext>
            </a:extLst>
          </p:cNvPr>
          <p:cNvSpPr/>
          <p:nvPr/>
        </p:nvSpPr>
        <p:spPr>
          <a:xfrm>
            <a:off x="6738937" y="5248290"/>
            <a:ext cx="447040" cy="43486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5595495-4620-7F4D-0C3D-0EBD14816108}"/>
              </a:ext>
            </a:extLst>
          </p:cNvPr>
          <p:cNvSpPr/>
          <p:nvPr/>
        </p:nvSpPr>
        <p:spPr>
          <a:xfrm>
            <a:off x="6738937" y="5817250"/>
            <a:ext cx="447040" cy="43486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A51EA-C991-74DD-A8CE-F034E0FE512E}"/>
                  </a:ext>
                </a:extLst>
              </p:cNvPr>
              <p:cNvSpPr txBox="1"/>
              <p:nvPr/>
            </p:nvSpPr>
            <p:spPr>
              <a:xfrm>
                <a:off x="6393180" y="5091756"/>
                <a:ext cx="261175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𝜇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=0</m:t>
                      </m:r>
                    </m:oMath>
                  </m:oMathPara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3A51EA-C991-74DD-A8CE-F034E0FE5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80" y="5091756"/>
                <a:ext cx="2611755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43B4A50-00D3-43F2-40F0-CB2A5A243CFA}"/>
              </a:ext>
            </a:extLst>
          </p:cNvPr>
          <p:cNvSpPr/>
          <p:nvPr/>
        </p:nvSpPr>
        <p:spPr>
          <a:xfrm>
            <a:off x="5345112" y="4641547"/>
            <a:ext cx="1442720" cy="518160"/>
          </a:xfrm>
          <a:custGeom>
            <a:avLst/>
            <a:gdLst>
              <a:gd name="connsiteX0" fmla="*/ 0 w 1442720"/>
              <a:gd name="connsiteY0" fmla="*/ 518160 h 518160"/>
              <a:gd name="connsiteX1" fmla="*/ 193040 w 1442720"/>
              <a:gd name="connsiteY1" fmla="*/ 508000 h 518160"/>
              <a:gd name="connsiteX2" fmla="*/ 274320 w 1442720"/>
              <a:gd name="connsiteY2" fmla="*/ 457200 h 518160"/>
              <a:gd name="connsiteX3" fmla="*/ 457200 w 1442720"/>
              <a:gd name="connsiteY3" fmla="*/ 365760 h 518160"/>
              <a:gd name="connsiteX4" fmla="*/ 518160 w 1442720"/>
              <a:gd name="connsiteY4" fmla="*/ 294640 h 518160"/>
              <a:gd name="connsiteX5" fmla="*/ 558800 w 1442720"/>
              <a:gd name="connsiteY5" fmla="*/ 254000 h 518160"/>
              <a:gd name="connsiteX6" fmla="*/ 568960 w 1442720"/>
              <a:gd name="connsiteY6" fmla="*/ 213360 h 518160"/>
              <a:gd name="connsiteX7" fmla="*/ 629920 w 1442720"/>
              <a:gd name="connsiteY7" fmla="*/ 111760 h 518160"/>
              <a:gd name="connsiteX8" fmla="*/ 650240 w 1442720"/>
              <a:gd name="connsiteY8" fmla="*/ 60960 h 518160"/>
              <a:gd name="connsiteX9" fmla="*/ 701040 w 1442720"/>
              <a:gd name="connsiteY9" fmla="*/ 20320 h 518160"/>
              <a:gd name="connsiteX10" fmla="*/ 792480 w 1442720"/>
              <a:gd name="connsiteY10" fmla="*/ 0 h 518160"/>
              <a:gd name="connsiteX11" fmla="*/ 883920 w 1442720"/>
              <a:gd name="connsiteY11" fmla="*/ 20320 h 518160"/>
              <a:gd name="connsiteX12" fmla="*/ 914400 w 1442720"/>
              <a:gd name="connsiteY12" fmla="*/ 81280 h 518160"/>
              <a:gd name="connsiteX13" fmla="*/ 934720 w 1442720"/>
              <a:gd name="connsiteY13" fmla="*/ 335280 h 518160"/>
              <a:gd name="connsiteX14" fmla="*/ 1005840 w 1442720"/>
              <a:gd name="connsiteY14" fmla="*/ 406400 h 518160"/>
              <a:gd name="connsiteX15" fmla="*/ 1442720 w 1442720"/>
              <a:gd name="connsiteY15" fmla="*/ 43688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42720" h="518160">
                <a:moveTo>
                  <a:pt x="0" y="518160"/>
                </a:moveTo>
                <a:cubicBezTo>
                  <a:pt x="64347" y="514773"/>
                  <a:pt x="130139" y="521978"/>
                  <a:pt x="193040" y="508000"/>
                </a:cubicBezTo>
                <a:cubicBezTo>
                  <a:pt x="224229" y="501069"/>
                  <a:pt x="246018" y="472025"/>
                  <a:pt x="274320" y="457200"/>
                </a:cubicBezTo>
                <a:cubicBezTo>
                  <a:pt x="315200" y="435787"/>
                  <a:pt x="409264" y="401712"/>
                  <a:pt x="457200" y="365760"/>
                </a:cubicBezTo>
                <a:cubicBezTo>
                  <a:pt x="488724" y="342117"/>
                  <a:pt x="491940" y="324606"/>
                  <a:pt x="518160" y="294640"/>
                </a:cubicBezTo>
                <a:cubicBezTo>
                  <a:pt x="530776" y="280222"/>
                  <a:pt x="545253" y="267547"/>
                  <a:pt x="558800" y="254000"/>
                </a:cubicBezTo>
                <a:cubicBezTo>
                  <a:pt x="562187" y="240453"/>
                  <a:pt x="562715" y="225849"/>
                  <a:pt x="568960" y="213360"/>
                </a:cubicBezTo>
                <a:cubicBezTo>
                  <a:pt x="586623" y="178035"/>
                  <a:pt x="615252" y="148430"/>
                  <a:pt x="629920" y="111760"/>
                </a:cubicBezTo>
                <a:cubicBezTo>
                  <a:pt x="636693" y="94827"/>
                  <a:pt x="639043" y="75356"/>
                  <a:pt x="650240" y="60960"/>
                </a:cubicBezTo>
                <a:cubicBezTo>
                  <a:pt x="663553" y="43843"/>
                  <a:pt x="681108" y="28862"/>
                  <a:pt x="701040" y="20320"/>
                </a:cubicBezTo>
                <a:cubicBezTo>
                  <a:pt x="729739" y="8020"/>
                  <a:pt x="762000" y="6773"/>
                  <a:pt x="792480" y="0"/>
                </a:cubicBezTo>
                <a:cubicBezTo>
                  <a:pt x="822960" y="6773"/>
                  <a:pt x="857940" y="3000"/>
                  <a:pt x="883920" y="20320"/>
                </a:cubicBezTo>
                <a:cubicBezTo>
                  <a:pt x="902823" y="32922"/>
                  <a:pt x="908546" y="59329"/>
                  <a:pt x="914400" y="81280"/>
                </a:cubicBezTo>
                <a:cubicBezTo>
                  <a:pt x="925196" y="121765"/>
                  <a:pt x="932135" y="327849"/>
                  <a:pt x="934720" y="335280"/>
                </a:cubicBezTo>
                <a:cubicBezTo>
                  <a:pt x="945734" y="366945"/>
                  <a:pt x="973058" y="399375"/>
                  <a:pt x="1005840" y="406400"/>
                </a:cubicBezTo>
                <a:cubicBezTo>
                  <a:pt x="1244113" y="457459"/>
                  <a:pt x="1099590" y="436880"/>
                  <a:pt x="1442720" y="43688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511051AE-378F-EADE-E707-2A253D80556D}"/>
              </a:ext>
            </a:extLst>
          </p:cNvPr>
          <p:cNvSpPr/>
          <p:nvPr/>
        </p:nvSpPr>
        <p:spPr>
          <a:xfrm>
            <a:off x="5318601" y="5140533"/>
            <a:ext cx="1442720" cy="518160"/>
          </a:xfrm>
          <a:custGeom>
            <a:avLst/>
            <a:gdLst>
              <a:gd name="connsiteX0" fmla="*/ 0 w 1442720"/>
              <a:gd name="connsiteY0" fmla="*/ 518160 h 518160"/>
              <a:gd name="connsiteX1" fmla="*/ 193040 w 1442720"/>
              <a:gd name="connsiteY1" fmla="*/ 508000 h 518160"/>
              <a:gd name="connsiteX2" fmla="*/ 274320 w 1442720"/>
              <a:gd name="connsiteY2" fmla="*/ 457200 h 518160"/>
              <a:gd name="connsiteX3" fmla="*/ 457200 w 1442720"/>
              <a:gd name="connsiteY3" fmla="*/ 365760 h 518160"/>
              <a:gd name="connsiteX4" fmla="*/ 518160 w 1442720"/>
              <a:gd name="connsiteY4" fmla="*/ 294640 h 518160"/>
              <a:gd name="connsiteX5" fmla="*/ 558800 w 1442720"/>
              <a:gd name="connsiteY5" fmla="*/ 254000 h 518160"/>
              <a:gd name="connsiteX6" fmla="*/ 568960 w 1442720"/>
              <a:gd name="connsiteY6" fmla="*/ 213360 h 518160"/>
              <a:gd name="connsiteX7" fmla="*/ 629920 w 1442720"/>
              <a:gd name="connsiteY7" fmla="*/ 111760 h 518160"/>
              <a:gd name="connsiteX8" fmla="*/ 650240 w 1442720"/>
              <a:gd name="connsiteY8" fmla="*/ 60960 h 518160"/>
              <a:gd name="connsiteX9" fmla="*/ 701040 w 1442720"/>
              <a:gd name="connsiteY9" fmla="*/ 20320 h 518160"/>
              <a:gd name="connsiteX10" fmla="*/ 792480 w 1442720"/>
              <a:gd name="connsiteY10" fmla="*/ 0 h 518160"/>
              <a:gd name="connsiteX11" fmla="*/ 883920 w 1442720"/>
              <a:gd name="connsiteY11" fmla="*/ 20320 h 518160"/>
              <a:gd name="connsiteX12" fmla="*/ 914400 w 1442720"/>
              <a:gd name="connsiteY12" fmla="*/ 81280 h 518160"/>
              <a:gd name="connsiteX13" fmla="*/ 934720 w 1442720"/>
              <a:gd name="connsiteY13" fmla="*/ 335280 h 518160"/>
              <a:gd name="connsiteX14" fmla="*/ 1005840 w 1442720"/>
              <a:gd name="connsiteY14" fmla="*/ 406400 h 518160"/>
              <a:gd name="connsiteX15" fmla="*/ 1442720 w 1442720"/>
              <a:gd name="connsiteY15" fmla="*/ 43688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42720" h="518160">
                <a:moveTo>
                  <a:pt x="0" y="518160"/>
                </a:moveTo>
                <a:cubicBezTo>
                  <a:pt x="64347" y="514773"/>
                  <a:pt x="130139" y="521978"/>
                  <a:pt x="193040" y="508000"/>
                </a:cubicBezTo>
                <a:cubicBezTo>
                  <a:pt x="224229" y="501069"/>
                  <a:pt x="246018" y="472025"/>
                  <a:pt x="274320" y="457200"/>
                </a:cubicBezTo>
                <a:cubicBezTo>
                  <a:pt x="315200" y="435787"/>
                  <a:pt x="409264" y="401712"/>
                  <a:pt x="457200" y="365760"/>
                </a:cubicBezTo>
                <a:cubicBezTo>
                  <a:pt x="488724" y="342117"/>
                  <a:pt x="491940" y="324606"/>
                  <a:pt x="518160" y="294640"/>
                </a:cubicBezTo>
                <a:cubicBezTo>
                  <a:pt x="530776" y="280222"/>
                  <a:pt x="545253" y="267547"/>
                  <a:pt x="558800" y="254000"/>
                </a:cubicBezTo>
                <a:cubicBezTo>
                  <a:pt x="562187" y="240453"/>
                  <a:pt x="562715" y="225849"/>
                  <a:pt x="568960" y="213360"/>
                </a:cubicBezTo>
                <a:cubicBezTo>
                  <a:pt x="586623" y="178035"/>
                  <a:pt x="615252" y="148430"/>
                  <a:pt x="629920" y="111760"/>
                </a:cubicBezTo>
                <a:cubicBezTo>
                  <a:pt x="636693" y="94827"/>
                  <a:pt x="639043" y="75356"/>
                  <a:pt x="650240" y="60960"/>
                </a:cubicBezTo>
                <a:cubicBezTo>
                  <a:pt x="663553" y="43843"/>
                  <a:pt x="681108" y="28862"/>
                  <a:pt x="701040" y="20320"/>
                </a:cubicBezTo>
                <a:cubicBezTo>
                  <a:pt x="729739" y="8020"/>
                  <a:pt x="762000" y="6773"/>
                  <a:pt x="792480" y="0"/>
                </a:cubicBezTo>
                <a:cubicBezTo>
                  <a:pt x="822960" y="6773"/>
                  <a:pt x="857940" y="3000"/>
                  <a:pt x="883920" y="20320"/>
                </a:cubicBezTo>
                <a:cubicBezTo>
                  <a:pt x="902823" y="32922"/>
                  <a:pt x="908546" y="59329"/>
                  <a:pt x="914400" y="81280"/>
                </a:cubicBezTo>
                <a:cubicBezTo>
                  <a:pt x="925196" y="121765"/>
                  <a:pt x="932135" y="327849"/>
                  <a:pt x="934720" y="335280"/>
                </a:cubicBezTo>
                <a:cubicBezTo>
                  <a:pt x="945734" y="366945"/>
                  <a:pt x="973058" y="399375"/>
                  <a:pt x="1005840" y="406400"/>
                </a:cubicBezTo>
                <a:cubicBezTo>
                  <a:pt x="1244113" y="457459"/>
                  <a:pt x="1099590" y="436880"/>
                  <a:pt x="1442720" y="43688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070E8246-15CF-7BEC-DCE8-E70B0EBAB2C4}"/>
              </a:ext>
            </a:extLst>
          </p:cNvPr>
          <p:cNvSpPr/>
          <p:nvPr/>
        </p:nvSpPr>
        <p:spPr>
          <a:xfrm>
            <a:off x="5289073" y="5694531"/>
            <a:ext cx="1442720" cy="518160"/>
          </a:xfrm>
          <a:custGeom>
            <a:avLst/>
            <a:gdLst>
              <a:gd name="connsiteX0" fmla="*/ 0 w 1442720"/>
              <a:gd name="connsiteY0" fmla="*/ 518160 h 518160"/>
              <a:gd name="connsiteX1" fmla="*/ 193040 w 1442720"/>
              <a:gd name="connsiteY1" fmla="*/ 508000 h 518160"/>
              <a:gd name="connsiteX2" fmla="*/ 274320 w 1442720"/>
              <a:gd name="connsiteY2" fmla="*/ 457200 h 518160"/>
              <a:gd name="connsiteX3" fmla="*/ 457200 w 1442720"/>
              <a:gd name="connsiteY3" fmla="*/ 365760 h 518160"/>
              <a:gd name="connsiteX4" fmla="*/ 518160 w 1442720"/>
              <a:gd name="connsiteY4" fmla="*/ 294640 h 518160"/>
              <a:gd name="connsiteX5" fmla="*/ 558800 w 1442720"/>
              <a:gd name="connsiteY5" fmla="*/ 254000 h 518160"/>
              <a:gd name="connsiteX6" fmla="*/ 568960 w 1442720"/>
              <a:gd name="connsiteY6" fmla="*/ 213360 h 518160"/>
              <a:gd name="connsiteX7" fmla="*/ 629920 w 1442720"/>
              <a:gd name="connsiteY7" fmla="*/ 111760 h 518160"/>
              <a:gd name="connsiteX8" fmla="*/ 650240 w 1442720"/>
              <a:gd name="connsiteY8" fmla="*/ 60960 h 518160"/>
              <a:gd name="connsiteX9" fmla="*/ 701040 w 1442720"/>
              <a:gd name="connsiteY9" fmla="*/ 20320 h 518160"/>
              <a:gd name="connsiteX10" fmla="*/ 792480 w 1442720"/>
              <a:gd name="connsiteY10" fmla="*/ 0 h 518160"/>
              <a:gd name="connsiteX11" fmla="*/ 883920 w 1442720"/>
              <a:gd name="connsiteY11" fmla="*/ 20320 h 518160"/>
              <a:gd name="connsiteX12" fmla="*/ 914400 w 1442720"/>
              <a:gd name="connsiteY12" fmla="*/ 81280 h 518160"/>
              <a:gd name="connsiteX13" fmla="*/ 934720 w 1442720"/>
              <a:gd name="connsiteY13" fmla="*/ 335280 h 518160"/>
              <a:gd name="connsiteX14" fmla="*/ 1005840 w 1442720"/>
              <a:gd name="connsiteY14" fmla="*/ 406400 h 518160"/>
              <a:gd name="connsiteX15" fmla="*/ 1442720 w 1442720"/>
              <a:gd name="connsiteY15" fmla="*/ 43688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42720" h="518160">
                <a:moveTo>
                  <a:pt x="0" y="518160"/>
                </a:moveTo>
                <a:cubicBezTo>
                  <a:pt x="64347" y="514773"/>
                  <a:pt x="130139" y="521978"/>
                  <a:pt x="193040" y="508000"/>
                </a:cubicBezTo>
                <a:cubicBezTo>
                  <a:pt x="224229" y="501069"/>
                  <a:pt x="246018" y="472025"/>
                  <a:pt x="274320" y="457200"/>
                </a:cubicBezTo>
                <a:cubicBezTo>
                  <a:pt x="315200" y="435787"/>
                  <a:pt x="409264" y="401712"/>
                  <a:pt x="457200" y="365760"/>
                </a:cubicBezTo>
                <a:cubicBezTo>
                  <a:pt x="488724" y="342117"/>
                  <a:pt x="491940" y="324606"/>
                  <a:pt x="518160" y="294640"/>
                </a:cubicBezTo>
                <a:cubicBezTo>
                  <a:pt x="530776" y="280222"/>
                  <a:pt x="545253" y="267547"/>
                  <a:pt x="558800" y="254000"/>
                </a:cubicBezTo>
                <a:cubicBezTo>
                  <a:pt x="562187" y="240453"/>
                  <a:pt x="562715" y="225849"/>
                  <a:pt x="568960" y="213360"/>
                </a:cubicBezTo>
                <a:cubicBezTo>
                  <a:pt x="586623" y="178035"/>
                  <a:pt x="615252" y="148430"/>
                  <a:pt x="629920" y="111760"/>
                </a:cubicBezTo>
                <a:cubicBezTo>
                  <a:pt x="636693" y="94827"/>
                  <a:pt x="639043" y="75356"/>
                  <a:pt x="650240" y="60960"/>
                </a:cubicBezTo>
                <a:cubicBezTo>
                  <a:pt x="663553" y="43843"/>
                  <a:pt x="681108" y="28862"/>
                  <a:pt x="701040" y="20320"/>
                </a:cubicBezTo>
                <a:cubicBezTo>
                  <a:pt x="729739" y="8020"/>
                  <a:pt x="762000" y="6773"/>
                  <a:pt x="792480" y="0"/>
                </a:cubicBezTo>
                <a:cubicBezTo>
                  <a:pt x="822960" y="6773"/>
                  <a:pt x="857940" y="3000"/>
                  <a:pt x="883920" y="20320"/>
                </a:cubicBezTo>
                <a:cubicBezTo>
                  <a:pt x="902823" y="32922"/>
                  <a:pt x="908546" y="59329"/>
                  <a:pt x="914400" y="81280"/>
                </a:cubicBezTo>
                <a:cubicBezTo>
                  <a:pt x="925196" y="121765"/>
                  <a:pt x="932135" y="327849"/>
                  <a:pt x="934720" y="335280"/>
                </a:cubicBezTo>
                <a:cubicBezTo>
                  <a:pt x="945734" y="366945"/>
                  <a:pt x="973058" y="399375"/>
                  <a:pt x="1005840" y="406400"/>
                </a:cubicBezTo>
                <a:cubicBezTo>
                  <a:pt x="1244113" y="457459"/>
                  <a:pt x="1099590" y="436880"/>
                  <a:pt x="1442720" y="43688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FF7A59-04BC-4544-4024-159AA5211B62}"/>
              </a:ext>
            </a:extLst>
          </p:cNvPr>
          <p:cNvSpPr txBox="1"/>
          <p:nvPr/>
        </p:nvSpPr>
        <p:spPr>
          <a:xfrm>
            <a:off x="3995143" y="4693585"/>
            <a:ext cx="1392792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centering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39EE27B-57E7-61D6-020D-93B135A5B3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35" y="3941893"/>
            <a:ext cx="63912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2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9DF6D-70DA-4CC0-E500-085D8265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E0CCF0-17E4-DE3F-E7C3-D01B16914869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BF3137E-076B-B527-EE7B-A7F04B687DB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Method: DINO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70DD83-A67A-A17C-BF96-AD27A5F71C65}"/>
                  </a:ext>
                </a:extLst>
              </p:cNvPr>
              <p:cNvSpPr txBox="1"/>
              <p:nvPr/>
            </p:nvSpPr>
            <p:spPr>
              <a:xfrm>
                <a:off x="817880" y="1107440"/>
                <a:ext cx="10967720" cy="1880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Sharpening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Prevents all nodes from becoming the same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One node can dominate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0&lt;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𝑇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&lt;1</m:t>
                    </m:r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70DD83-A67A-A17C-BF96-AD27A5F71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07440"/>
                <a:ext cx="10967720" cy="1880130"/>
              </a:xfrm>
              <a:prstGeom prst="rect">
                <a:avLst/>
              </a:prstGeom>
              <a:blipFill>
                <a:blip r:embed="rId3"/>
                <a:stretch>
                  <a:fillRect l="-500" b="-42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2DC2AF0-A4E2-A9B4-6989-25805FC06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715" y="2749867"/>
            <a:ext cx="3981450" cy="3857625"/>
          </a:xfrm>
          <a:prstGeom prst="rect">
            <a:avLst/>
          </a:prstGeom>
        </p:spPr>
      </p:pic>
      <p:pic>
        <p:nvPicPr>
          <p:cNvPr id="5" name="Picture 4" descr="Why should we use Temperature in softmax? | by Majid Ghafouri | Medium">
            <a:extLst>
              <a:ext uri="{FF2B5EF4-FFF2-40B4-BE49-F238E27FC236}">
                <a16:creationId xmlns:a16="http://schemas.microsoft.com/office/drawing/2014/main" id="{59C1279F-BA57-1140-F05B-49A0C691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515" y="1283017"/>
            <a:ext cx="36766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리서치 및 논문 리뷰] Semi-supervised learning for Text classification">
            <a:extLst>
              <a:ext uri="{FF2B5EF4-FFF2-40B4-BE49-F238E27FC236}">
                <a16:creationId xmlns:a16="http://schemas.microsoft.com/office/drawing/2014/main" id="{96792622-983A-9760-FD5C-95BC0BAC2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10" y="3511656"/>
            <a:ext cx="55911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99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1DB07-55EB-2476-8290-DA71BAB22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237DE0-795F-57A4-ABA3-B82E09054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715" y="2749867"/>
            <a:ext cx="3981450" cy="38576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3382C8-0DAE-FCB9-3B50-0A795734A2D3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1C6EE9A-5835-E90D-F4BA-C09727261A76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Method: DINO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8A5523-4DAE-F9E6-C880-B5410C7AE0B0}"/>
                  </a:ext>
                </a:extLst>
              </p:cNvPr>
              <p:cNvSpPr txBox="1"/>
              <p:nvPr/>
            </p:nvSpPr>
            <p:spPr>
              <a:xfrm>
                <a:off x="817880" y="1107440"/>
                <a:ext cx="10967720" cy="2143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Centering &amp; sharpening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Prevents collapse (dominate collapse, uniform collapse)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Collapse: Same output regardless of input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Cross-entropy: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−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𝑙𝑜𝑔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=−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(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𝑥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 </m:t>
                        </m:r>
                      </m:e>
                    </m:func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8A5523-4DAE-F9E6-C880-B5410C7AE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07440"/>
                <a:ext cx="10967720" cy="2143472"/>
              </a:xfrm>
              <a:prstGeom prst="rect">
                <a:avLst/>
              </a:prstGeom>
              <a:blipFill>
                <a:blip r:embed="rId4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04DC745-59D5-B27E-4A52-A976A384FB59}"/>
              </a:ext>
            </a:extLst>
          </p:cNvPr>
          <p:cNvSpPr txBox="1"/>
          <p:nvPr/>
        </p:nvSpPr>
        <p:spPr>
          <a:xfrm>
            <a:off x="712153" y="6099690"/>
            <a:ext cx="9061767" cy="41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Teacher’s target entropy &amp; KL divergence between teacher and student outputs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674196-3883-721C-EDB2-8AC304E34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800" y="3093532"/>
            <a:ext cx="6690361" cy="3170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198B3-53C8-2B96-54B7-C5A292D6DD1C}"/>
              </a:ext>
            </a:extLst>
          </p:cNvPr>
          <p:cNvSpPr txBox="1"/>
          <p:nvPr/>
        </p:nvSpPr>
        <p:spPr>
          <a:xfrm>
            <a:off x="5243037" y="2336997"/>
            <a:ext cx="2561114" cy="41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Teacher’s target entropy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FFB7AC-2069-95B9-0FE8-E8413065F152}"/>
              </a:ext>
            </a:extLst>
          </p:cNvPr>
          <p:cNvSpPr txBox="1"/>
          <p:nvPr/>
        </p:nvSpPr>
        <p:spPr>
          <a:xfrm>
            <a:off x="7559517" y="1554795"/>
            <a:ext cx="5282724" cy="78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KL divergence between </a:t>
            </a:r>
            <a:b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teacher and student outputs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79EB936-645D-DBC4-E05E-8E1E738E0EEF}"/>
              </a:ext>
            </a:extLst>
          </p:cNvPr>
          <p:cNvCxnSpPr/>
          <p:nvPr/>
        </p:nvCxnSpPr>
        <p:spPr>
          <a:xfrm flipV="1">
            <a:off x="8564880" y="2336997"/>
            <a:ext cx="477520" cy="317938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0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D1781-7A15-ACCC-53D1-1827387C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B743899-825B-13ED-4A19-C5FBCD6D3B1B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74F1BC8-1663-8BDB-6298-DA323C08D75C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Self-Supervised Learning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9B7A4-4014-65A4-0A9A-67729764871F}"/>
              </a:ext>
            </a:extLst>
          </p:cNvPr>
          <p:cNvSpPr txBox="1"/>
          <p:nvPr/>
        </p:nvSpPr>
        <p:spPr>
          <a:xfrm>
            <a:off x="817880" y="1140012"/>
            <a:ext cx="10556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Objective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When labeled data is insufficient, use it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Get a good representation and apply it to the downstream task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(representation learning)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6F656B-94A2-2C2F-A6FA-895A6D3EB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02" y="3018027"/>
            <a:ext cx="4805998" cy="381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96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A6A0B-549A-69B3-E271-3C15CEAC0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AC2C6FC-4DD7-83BC-3EF9-A56A7F7CB3E5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4DF41ED-98A9-E1C2-3FC3-238EB0E1B38A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D01526-E8C3-B3A7-195D-EE9792771609}"/>
                  </a:ext>
                </a:extLst>
              </p:cNvPr>
              <p:cNvSpPr txBox="1"/>
              <p:nvPr/>
            </p:nvSpPr>
            <p:spPr>
              <a:xfrm>
                <a:off x="817880" y="1107440"/>
                <a:ext cx="10967720" cy="3726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Setting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ImageNet without labels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ViT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Evaluation protocols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Linear evaluation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Fine-tuning evaluation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K-NN </a:t>
                </a:r>
                <a14:m>
                  <m:oMath xmlns:m="http://schemas.openxmlformats.org/officeDocument/2006/math"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𝑘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=20)</m:t>
                    </m:r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D01526-E8C3-B3A7-195D-EE9792771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07440"/>
                <a:ext cx="10967720" cy="3726789"/>
              </a:xfrm>
              <a:prstGeom prst="rect">
                <a:avLst/>
              </a:prstGeom>
              <a:blipFill>
                <a:blip r:embed="rId3"/>
                <a:stretch>
                  <a:fillRect l="-500" b="-1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679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57533-86F7-5C85-695A-FDE214E1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CA9DF88-FB98-633F-DAE5-BA375420FFC2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5786875-3CEB-3D59-19B1-8AFEA3FDBF3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58682-FE7F-4348-019E-1FC1A644D5FF}"/>
              </a:ext>
            </a:extLst>
          </p:cNvPr>
          <p:cNvSpPr txBox="1"/>
          <p:nvPr/>
        </p:nvSpPr>
        <p:spPr>
          <a:xfrm>
            <a:off x="817880" y="1107440"/>
            <a:ext cx="1096772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Linear &amp; K-NN classification on ImageNet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Smaller patch is effective (8 vs 16)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33F804-B7EE-F172-3EC4-6AD4D6BF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788" y="1107440"/>
            <a:ext cx="4484812" cy="5750560"/>
          </a:xfrm>
          <a:prstGeom prst="rect">
            <a:avLst/>
          </a:prstGeom>
        </p:spPr>
      </p:pic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181652E9-2730-812C-2627-BFD46A75F3F7}"/>
              </a:ext>
            </a:extLst>
          </p:cNvPr>
          <p:cNvSpPr/>
          <p:nvPr/>
        </p:nvSpPr>
        <p:spPr>
          <a:xfrm>
            <a:off x="6990080" y="1188720"/>
            <a:ext cx="310708" cy="21437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81ACC6CA-7D19-C2FB-56E9-3669051B636D}"/>
              </a:ext>
            </a:extLst>
          </p:cNvPr>
          <p:cNvSpPr/>
          <p:nvPr/>
        </p:nvSpPr>
        <p:spPr>
          <a:xfrm>
            <a:off x="7015480" y="3500120"/>
            <a:ext cx="285308" cy="9804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5A8A9B07-DDBB-A5F3-E2DB-1B10FE7CCDA0}"/>
              </a:ext>
            </a:extLst>
          </p:cNvPr>
          <p:cNvSpPr/>
          <p:nvPr/>
        </p:nvSpPr>
        <p:spPr>
          <a:xfrm>
            <a:off x="6990080" y="4531360"/>
            <a:ext cx="285308" cy="21437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F4C26-BAF0-54BA-CE33-C2E50F3DEE96}"/>
              </a:ext>
            </a:extLst>
          </p:cNvPr>
          <p:cNvSpPr txBox="1"/>
          <p:nvPr/>
        </p:nvSpPr>
        <p:spPr>
          <a:xfrm>
            <a:off x="5775960" y="1922035"/>
            <a:ext cx="121412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C496A-7D04-F5EF-2D55-B77A6114EC20}"/>
              </a:ext>
            </a:extLst>
          </p:cNvPr>
          <p:cNvSpPr txBox="1"/>
          <p:nvPr/>
        </p:nvSpPr>
        <p:spPr>
          <a:xfrm>
            <a:off x="6051936" y="3685410"/>
            <a:ext cx="121412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ViT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1CC1EA02-1C1D-8643-18F2-380886745D57}"/>
              </a:ext>
            </a:extLst>
          </p:cNvPr>
          <p:cNvSpPr/>
          <p:nvPr/>
        </p:nvSpPr>
        <p:spPr>
          <a:xfrm>
            <a:off x="10505440" y="939800"/>
            <a:ext cx="1198880" cy="5918200"/>
          </a:xfrm>
          <a:prstGeom prst="frame">
            <a:avLst>
              <a:gd name="adj1" fmla="val 572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066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B387F-E5F6-A59B-D1A7-7F98EC899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F3A51A6-FCAF-B9FA-D286-B6EF77FDA9EA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962447B-861B-81FE-DC13-57AC701600C0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EA1B6-FBCC-474B-3C80-51AF1C894E08}"/>
              </a:ext>
            </a:extLst>
          </p:cNvPr>
          <p:cNvSpPr txBox="1"/>
          <p:nvPr/>
        </p:nvSpPr>
        <p:spPr>
          <a:xfrm>
            <a:off x="817880" y="1107440"/>
            <a:ext cx="1096772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Transfer learning by Fine-tuning pretrained models on different datasets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D02D24-EFF0-4E62-D05C-F3893F40B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020" y="2647762"/>
            <a:ext cx="7225874" cy="32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32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EF4E5-2063-F74F-7B05-415B35FCA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8651AF-81FB-B6C8-A842-1A4284352FF2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7A8CF30-F29E-7EBE-0AB3-B6033E0C9166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6B917-8A44-BD92-AE56-ECDA5EF96787}"/>
              </a:ext>
            </a:extLst>
          </p:cNvPr>
          <p:cNvSpPr txBox="1"/>
          <p:nvPr/>
        </p:nvSpPr>
        <p:spPr>
          <a:xfrm>
            <a:off x="817880" y="1107440"/>
            <a:ext cx="1096772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size &amp; output dimension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005B5CB-191C-8C39-6CF1-F44AC95D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27" y="2113280"/>
            <a:ext cx="4543425" cy="18383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0264EF-EE46-56FA-4AFE-9DB5A66A1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040" y="4215765"/>
            <a:ext cx="73914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0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Background: </a:t>
            </a:r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SimCLR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098477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Contrastive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 augmentation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 descr="The Illustrated SimCLR Framework">
            <a:extLst>
              <a:ext uri="{FF2B5EF4-FFF2-40B4-BE49-F238E27FC236}">
                <a16:creationId xmlns:a16="http://schemas.microsoft.com/office/drawing/2014/main" id="{AA7EF2B8-A30B-366B-4928-FE79D1B91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055" y="2319655"/>
            <a:ext cx="78676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46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E431E-7BB3-7FF0-067D-B4AD44FA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Illustrated SimCLR Framework">
            <a:extLst>
              <a:ext uri="{FF2B5EF4-FFF2-40B4-BE49-F238E27FC236}">
                <a16:creationId xmlns:a16="http://schemas.microsoft.com/office/drawing/2014/main" id="{5AEC098D-6FD8-F5F3-93AC-ED931F0CE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9"/>
          <a:stretch/>
        </p:blipFill>
        <p:spPr bwMode="auto">
          <a:xfrm>
            <a:off x="2392045" y="2639931"/>
            <a:ext cx="8220075" cy="362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89624F-38B4-FC81-2D6F-114D5B9B0943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6E1BDB08-1849-8515-6258-339F6FB26CD6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Background: </a:t>
            </a:r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SimCLR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The Illustrated SimCLR Framework">
            <a:extLst>
              <a:ext uri="{FF2B5EF4-FFF2-40B4-BE49-F238E27FC236}">
                <a16:creationId xmlns:a16="http://schemas.microsoft.com/office/drawing/2014/main" id="{325183F6-7E23-B893-BF58-C929CF45A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47" y="1008028"/>
            <a:ext cx="3395345" cy="16319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4F5452-74F1-8C89-364B-753CD24F130B}"/>
              </a:ext>
            </a:extLst>
          </p:cNvPr>
          <p:cNvSpPr txBox="1"/>
          <p:nvPr/>
        </p:nvSpPr>
        <p:spPr>
          <a:xfrm>
            <a:off x="817880" y="1098477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Contrastive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 augmentation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78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E5C78-7E24-51E4-702B-61826D2A9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5C78B4-4563-4909-1E0D-A6E4AE1B4886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32D9A7C-C826-15A1-272C-60A513768F42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Background: </a:t>
            </a:r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SimCLR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C0EF8-831F-BFD6-EB6D-77BCED6666CB}"/>
              </a:ext>
            </a:extLst>
          </p:cNvPr>
          <p:cNvSpPr txBox="1"/>
          <p:nvPr/>
        </p:nvSpPr>
        <p:spPr>
          <a:xfrm>
            <a:off x="817880" y="110744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 augmentation: crop &amp; color distortion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1ACD19-E76D-7A91-1232-0CBEF0DF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2" y="2509520"/>
            <a:ext cx="7064759" cy="3152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CB50AC9-5EBA-FD88-2A7E-1649C14C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931" y="2969031"/>
            <a:ext cx="4622028" cy="26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8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BC9E1-C45C-2A7D-5AD7-1652D9091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84B9A30-EC2A-5ABE-5F92-8F452650EBE4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34F0C34-2081-18A5-98C4-5E6874345ACD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Background: </a:t>
            </a:r>
            <a:r>
              <a:rPr lang="en-US" altLang="ko-KR" sz="32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SimCLR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F969E-C6AD-5DF8-72EB-6851699F5573}"/>
              </a:ext>
            </a:extLst>
          </p:cNvPr>
          <p:cNvSpPr txBox="1"/>
          <p:nvPr/>
        </p:nvSpPr>
        <p:spPr>
          <a:xfrm>
            <a:off x="817880" y="110744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Results for linear evaluation on ImageNet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Top-1 accuracy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08A69-1C12-4AD6-4CA0-0E2AFF7E6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2439302"/>
            <a:ext cx="6210300" cy="4352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4D046F-3DD8-7D75-82A6-34D2CFF15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5" y="2583815"/>
            <a:ext cx="59721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1CB20-6D8E-C4A9-F1D1-0B6C51A1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0AF9AF4-09EB-4376-FCD5-D60DABAFD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2719" y="2361844"/>
            <a:ext cx="5210394" cy="397799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05F3E1-9526-F5B9-368E-49DDC8116BB7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58C0796-6D88-CFA5-87DD-EF66FA63474D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Background: MOCO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DAE5C-E63F-75F2-19FE-B9DAF718627B}"/>
              </a:ext>
            </a:extLst>
          </p:cNvPr>
          <p:cNvSpPr txBox="1"/>
          <p:nvPr/>
        </p:nvSpPr>
        <p:spPr>
          <a:xfrm>
            <a:off x="817880" y="110744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Contrastive learning with dictionary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Momentum encoder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F2AD7-0F6A-EDB0-B1A3-C3962183B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820" y="2361844"/>
            <a:ext cx="3324891" cy="397799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0345424-6932-B9D6-90D2-592C5BA3D18D}"/>
              </a:ext>
            </a:extLst>
          </p:cNvPr>
          <p:cNvSpPr/>
          <p:nvPr/>
        </p:nvSpPr>
        <p:spPr>
          <a:xfrm>
            <a:off x="5786150" y="4071442"/>
            <a:ext cx="863599" cy="5588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CA7475-547D-F01D-4118-C25F07074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115" y="2661653"/>
            <a:ext cx="10858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3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7D6F2-9541-066A-88B4-3E1C4FE95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72080BC-D0C2-D9AE-0111-222FC058EB4D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F0E060C-6ADE-5459-1696-8C2515122B93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Background: MOCO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4C0CA3-6654-B81E-015E-C8517641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10" y="2019300"/>
            <a:ext cx="4457700" cy="403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CF7508-A5E3-5364-B542-B4A50CBF8340}"/>
                  </a:ext>
                </a:extLst>
              </p:cNvPr>
              <p:cNvSpPr txBox="1"/>
              <p:nvPr/>
            </p:nvSpPr>
            <p:spPr>
              <a:xfrm>
                <a:off x="817880" y="1107440"/>
                <a:ext cx="10556240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Contrastive learning with dictionary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Momentum encoder: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=0.999</m:t>
                    </m:r>
                  </m:oMath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CF7508-A5E3-5364-B542-B4A50CBF8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07440"/>
                <a:ext cx="10556240" cy="954685"/>
              </a:xfrm>
              <a:prstGeom prst="rect">
                <a:avLst/>
              </a:prstGeom>
              <a:blipFill>
                <a:blip r:embed="rId4"/>
                <a:stretch>
                  <a:fillRect l="-520" b="-10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43B270C3-A839-B772-ADF4-B42EE1F95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940" y="3431362"/>
            <a:ext cx="2667000" cy="628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5D7FA0-0DE8-9331-0F37-8156C5410211}"/>
                  </a:ext>
                </a:extLst>
              </p:cNvPr>
              <p:cNvSpPr txBox="1"/>
              <p:nvPr/>
            </p:nvSpPr>
            <p:spPr>
              <a:xfrm>
                <a:off x="639445" y="4155440"/>
                <a:ext cx="9652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𝑞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5D7FA0-0DE8-9331-0F37-8156C5410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45" y="4155440"/>
                <a:ext cx="965200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EFC32F-446E-96F9-D6F5-B64C62A61C34}"/>
                  </a:ext>
                </a:extLst>
              </p:cNvPr>
              <p:cNvSpPr txBox="1"/>
              <p:nvPr/>
            </p:nvSpPr>
            <p:spPr>
              <a:xfrm>
                <a:off x="4829810" y="4196080"/>
                <a:ext cx="9652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𝑘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EFC32F-446E-96F9-D6F5-B64C62A61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810" y="4196080"/>
                <a:ext cx="96520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47CE847-DA3C-A013-39A6-FB3FC94981B0}"/>
              </a:ext>
            </a:extLst>
          </p:cNvPr>
          <p:cNvSpPr/>
          <p:nvPr/>
        </p:nvSpPr>
        <p:spPr>
          <a:xfrm>
            <a:off x="2837180" y="4345762"/>
            <a:ext cx="863599" cy="5588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0D4802-D623-3F39-E7D3-0763F61C4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6992" y="4608651"/>
            <a:ext cx="5208271" cy="139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3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FB2B3-72B2-2293-2145-A6ABB34F3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6C5BDBB-4BE8-78CA-FB4A-1A566732FA52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B2C2232-5128-1B38-092A-11A00EDFFA7C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Background: MOCO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271C32-384C-E56C-2DFD-946C3370E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10" y="2019300"/>
            <a:ext cx="4457700" cy="403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2A1EF-7F9A-5298-B6E6-AF901CF54DAA}"/>
                  </a:ext>
                </a:extLst>
              </p:cNvPr>
              <p:cNvSpPr txBox="1"/>
              <p:nvPr/>
            </p:nvSpPr>
            <p:spPr>
              <a:xfrm>
                <a:off x="817880" y="1107440"/>
                <a:ext cx="10556240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Contrastive learning with dictionary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Momentum encoder: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𝑚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=0.999</m:t>
                    </m:r>
                  </m:oMath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52A1EF-7F9A-5298-B6E6-AF901CF54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107440"/>
                <a:ext cx="10556240" cy="954685"/>
              </a:xfrm>
              <a:prstGeom prst="rect">
                <a:avLst/>
              </a:prstGeom>
              <a:blipFill>
                <a:blip r:embed="rId4"/>
                <a:stretch>
                  <a:fillRect l="-520" b="-108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A5E50E5B-B3EB-C693-FC42-382E723E1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940" y="3431362"/>
            <a:ext cx="2667000" cy="62865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F3008A7-50B1-9324-CBBC-246781E14464}"/>
              </a:ext>
            </a:extLst>
          </p:cNvPr>
          <p:cNvSpPr/>
          <p:nvPr/>
        </p:nvSpPr>
        <p:spPr>
          <a:xfrm>
            <a:off x="2837180" y="4345762"/>
            <a:ext cx="863599" cy="5588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1170DDB-B823-9B98-6FF5-317A591C7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992" y="4608651"/>
            <a:ext cx="5208271" cy="13904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619A3B2-8A95-E1D7-200F-41037A290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992" y="1102360"/>
            <a:ext cx="5581650" cy="5676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133BF9-9B64-E9C6-20C1-39BB3B7C3BAB}"/>
                  </a:ext>
                </a:extLst>
              </p:cNvPr>
              <p:cNvSpPr txBox="1"/>
              <p:nvPr/>
            </p:nvSpPr>
            <p:spPr>
              <a:xfrm>
                <a:off x="639445" y="4155440"/>
                <a:ext cx="9652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𝑞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133BF9-9B64-E9C6-20C1-39BB3B7C3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45" y="4155440"/>
                <a:ext cx="965200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A4B8D7-40BB-B59B-0BED-2AED32B599E5}"/>
                  </a:ext>
                </a:extLst>
              </p:cNvPr>
              <p:cNvSpPr txBox="1"/>
              <p:nvPr/>
            </p:nvSpPr>
            <p:spPr>
              <a:xfrm>
                <a:off x="4829810" y="4196080"/>
                <a:ext cx="9652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𝑘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CA4B8D7-40BB-B59B-0BED-2AED32B5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810" y="4196080"/>
                <a:ext cx="965200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527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466</Words>
  <Application>Microsoft Office PowerPoint</Application>
  <PresentationFormat>와이드스크린</PresentationFormat>
  <Paragraphs>121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HY헤드라인M</vt:lpstr>
      <vt:lpstr>맑은 고딕</vt:lpstr>
      <vt:lpstr>함초롬돋움</vt:lpstr>
      <vt:lpstr>Arial</vt:lpstr>
      <vt:lpstr>Cambria Math</vt:lpstr>
      <vt:lpstr>Wingdings</vt:lpstr>
      <vt:lpstr>Office 테마</vt:lpstr>
      <vt:lpstr>DINO: Emerging Properties in  Self-Supervised Vision Transformers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mija kim</cp:lastModifiedBy>
  <cp:revision>14</cp:revision>
  <dcterms:created xsi:type="dcterms:W3CDTF">2023-09-13T02:20:10Z</dcterms:created>
  <dcterms:modified xsi:type="dcterms:W3CDTF">2024-03-15T01:11:27Z</dcterms:modified>
</cp:coreProperties>
</file>